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29"/>
  </p:notesMasterIdLst>
  <p:sldIdLst>
    <p:sldId id="256" r:id="rId2"/>
    <p:sldId id="257" r:id="rId3"/>
    <p:sldId id="266" r:id="rId4"/>
    <p:sldId id="258" r:id="rId5"/>
    <p:sldId id="267" r:id="rId6"/>
    <p:sldId id="259" r:id="rId7"/>
    <p:sldId id="277" r:id="rId8"/>
    <p:sldId id="278" r:id="rId9"/>
    <p:sldId id="279" r:id="rId10"/>
    <p:sldId id="280" r:id="rId11"/>
    <p:sldId id="281" r:id="rId12"/>
    <p:sldId id="282" r:id="rId13"/>
    <p:sldId id="283" r:id="rId14"/>
    <p:sldId id="284" r:id="rId15"/>
    <p:sldId id="260" r:id="rId16"/>
    <p:sldId id="261" r:id="rId17"/>
    <p:sldId id="262" r:id="rId18"/>
    <p:sldId id="263" r:id="rId19"/>
    <p:sldId id="265" r:id="rId20"/>
    <p:sldId id="264" r:id="rId21"/>
    <p:sldId id="272" r:id="rId22"/>
    <p:sldId id="269" r:id="rId23"/>
    <p:sldId id="270" r:id="rId24"/>
    <p:sldId id="273" r:id="rId25"/>
    <p:sldId id="274" r:id="rId26"/>
    <p:sldId id="275" r:id="rId27"/>
    <p:sldId id="276"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2929DE6-B118-4E50-BEBF-F9F3DAEA5025}" type="datetimeFigureOut">
              <a:rPr lang="en-US" smtClean="0"/>
              <a:pPr/>
              <a:t>1/9/2014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3C20919-FAB5-4B9D-AC49-C1E6C3D72C67}"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portsillustrated.cnn.com/vault/topic/article/CBS_Corporation/1900-01-01/2100-12-31/mdd/index.htm"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74A2991-5632-418B-86F4-F6DCC96D80B0}" type="slidenum">
              <a:rPr lang="en-US" smtClean="0"/>
              <a:pPr/>
              <a:t>8</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hlinkClick r:id="rId3" tooltip="CBS Corporation"/>
              </a:rPr>
              <a:t>CBS</a:t>
            </a:r>
            <a:r>
              <a:rPr lang="en-US" dirty="0" smtClean="0"/>
              <a:t> announced it would be "purely and simply a telecast about hunting." It would be "about what hunting really is," it would seek to explain why people hunt and what the rules are. For the first time, network television was going to take a journalistic look at blood sports.</a:t>
            </a:r>
            <a:endParaRPr lang="en-US" dirty="0"/>
          </a:p>
        </p:txBody>
      </p:sp>
      <p:sp>
        <p:nvSpPr>
          <p:cNvPr id="4" name="Slide Number Placeholder 3"/>
          <p:cNvSpPr>
            <a:spLocks noGrp="1"/>
          </p:cNvSpPr>
          <p:nvPr>
            <p:ph type="sldNum" sz="quarter" idx="10"/>
          </p:nvPr>
        </p:nvSpPr>
        <p:spPr/>
        <p:txBody>
          <a:bodyPr/>
          <a:lstStyle/>
          <a:p>
            <a:fld id="{33C20919-FAB5-4B9D-AC49-C1E6C3D72C67}" type="slidenum">
              <a:rPr lang="en-US" smtClean="0"/>
              <a:pPr/>
              <a:t>16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8215B917-8A4D-4F58-9099-08D9EB910A24}" type="datetimeFigureOut">
              <a:rPr lang="en-US" smtClean="0"/>
              <a:pPr/>
              <a:t>1/9/2014</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1D8AAAB8-1579-4A4E-9F79-43312295D90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215B917-8A4D-4F58-9099-08D9EB910A24}" type="datetimeFigureOut">
              <a:rPr lang="en-US" smtClean="0"/>
              <a:pPr/>
              <a:t>1/9/2014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D8AAAB8-1579-4A4E-9F79-43312295D90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215B917-8A4D-4F58-9099-08D9EB910A24}" type="datetimeFigureOut">
              <a:rPr lang="en-US" smtClean="0"/>
              <a:pPr/>
              <a:t>1/9/2014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D8AAAB8-1579-4A4E-9F79-43312295D90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215B917-8A4D-4F58-9099-08D9EB910A24}" type="datetimeFigureOut">
              <a:rPr lang="en-US" smtClean="0"/>
              <a:pPr/>
              <a:t>1/9/2014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D8AAAB8-1579-4A4E-9F79-43312295D907}"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8215B917-8A4D-4F58-9099-08D9EB910A24}" type="datetimeFigureOut">
              <a:rPr lang="en-US" smtClean="0"/>
              <a:pPr/>
              <a:t>1/9/2014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D8AAAB8-1579-4A4E-9F79-43312295D907}"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215B917-8A4D-4F58-9099-08D9EB910A24}" type="datetimeFigureOut">
              <a:rPr lang="en-US" smtClean="0"/>
              <a:pPr/>
              <a:t>1/9/2014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D8AAAB8-1579-4A4E-9F79-43312295D907}"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8215B917-8A4D-4F58-9099-08D9EB910A24}" type="datetimeFigureOut">
              <a:rPr lang="en-US" smtClean="0"/>
              <a:pPr/>
              <a:t>1/9/2014</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1D8AAAB8-1579-4A4E-9F79-43312295D907}"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8215B917-8A4D-4F58-9099-08D9EB910A24}" type="datetimeFigureOut">
              <a:rPr lang="en-US" smtClean="0"/>
              <a:pPr/>
              <a:t>1/9/2014</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1D8AAAB8-1579-4A4E-9F79-43312295D907}"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8215B917-8A4D-4F58-9099-08D9EB910A24}" type="datetimeFigureOut">
              <a:rPr lang="en-US" smtClean="0"/>
              <a:pPr/>
              <a:t>1/9/2014</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1D8AAAB8-1579-4A4E-9F79-43312295D90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8215B917-8A4D-4F58-9099-08D9EB910A24}" type="datetimeFigureOut">
              <a:rPr lang="en-US" smtClean="0"/>
              <a:pPr/>
              <a:t>1/9/2014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D8AAAB8-1579-4A4E-9F79-43312295D907}"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8215B917-8A4D-4F58-9099-08D9EB910A24}" type="datetimeFigureOut">
              <a:rPr lang="en-US" smtClean="0"/>
              <a:pPr/>
              <a:t>1/9/2014</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1D8AAAB8-1579-4A4E-9F79-43312295D907}"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8215B917-8A4D-4F58-9099-08D9EB910A24}" type="datetimeFigureOut">
              <a:rPr lang="en-US" smtClean="0"/>
              <a:pPr/>
              <a:t>1/9/2014</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1D8AAAB8-1579-4A4E-9F79-43312295D90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m.youtube.com/watch?v=G1Az-i12b4s" TargetMode="Externa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Gun Control</a:t>
            </a:r>
            <a:endParaRPr lang="en-US" dirty="0"/>
          </a:p>
        </p:txBody>
      </p:sp>
      <p:sp>
        <p:nvSpPr>
          <p:cNvPr id="3" name="Subtitle 2"/>
          <p:cNvSpPr>
            <a:spLocks noGrp="1"/>
          </p:cNvSpPr>
          <p:nvPr>
            <p:ph type="subTitle" idx="1"/>
          </p:nvPr>
        </p:nvSpPr>
        <p:spPr>
          <a:xfrm>
            <a:off x="1371600" y="3657600"/>
            <a:ext cx="6400800" cy="1752600"/>
          </a:xfrm>
        </p:spPr>
        <p:txBody>
          <a:bodyPr/>
          <a:lstStyle/>
          <a:p>
            <a:r>
              <a:rPr lang="en-US" dirty="0" smtClean="0"/>
              <a:t>By: Robert Visconti </a:t>
            </a:r>
          </a:p>
          <a:p>
            <a:r>
              <a:rPr lang="en-US" dirty="0" smtClean="0"/>
              <a:t>and</a:t>
            </a:r>
          </a:p>
          <a:p>
            <a:r>
              <a:rPr lang="en-US" dirty="0" smtClean="0"/>
              <a:t>Ryan Lynch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idx="1"/>
          </p:nvPr>
        </p:nvSpPr>
        <p:spPr/>
        <p:txBody>
          <a:bodyPr/>
          <a:lstStyle/>
          <a:p>
            <a:r>
              <a:rPr lang="en-US" dirty="0"/>
              <a:t>There is another concern that these events just keep </a:t>
            </a:r>
            <a:r>
              <a:rPr lang="en-US" dirty="0" smtClean="0"/>
              <a:t>happening, that there is nothing in place to stop people from doing these crimes.</a:t>
            </a:r>
            <a:endParaRPr lang="en-US" dirty="0"/>
          </a:p>
          <a:p>
            <a:r>
              <a:rPr lang="en-US" dirty="0"/>
              <a:t>The media shows us everyday that shootings keep </a:t>
            </a:r>
            <a:r>
              <a:rPr lang="en-US" dirty="0" smtClean="0"/>
              <a:t>happening, but there is still gridlock due to the sheer number of support on both sides.</a:t>
            </a:r>
            <a:endParaRPr lang="en-US" dirty="0"/>
          </a:p>
        </p:txBody>
      </p:sp>
      <p:sp>
        <p:nvSpPr>
          <p:cNvPr id="7170" name="Rectangle 2"/>
          <p:cNvSpPr>
            <a:spLocks noGrp="1" noChangeArrowheads="1"/>
          </p:cNvSpPr>
          <p:nvPr>
            <p:ph type="title"/>
          </p:nvPr>
        </p:nvSpPr>
        <p:spPr/>
        <p:txBody>
          <a:bodyPr/>
          <a:lstStyle/>
          <a:p>
            <a:r>
              <a:rPr lang="en-US"/>
              <a:t>Repeating History</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228600" y="1752600"/>
            <a:ext cx="4191000" cy="4625609"/>
          </a:xfrm>
        </p:spPr>
        <p:txBody>
          <a:bodyPr>
            <a:normAutofit fontScale="92500" lnSpcReduction="20000"/>
          </a:bodyPr>
          <a:lstStyle/>
          <a:p>
            <a:r>
              <a:rPr lang="en-US" dirty="0"/>
              <a:t>This year has been one of the most gridlocked years in congress recorded.</a:t>
            </a:r>
          </a:p>
          <a:p>
            <a:r>
              <a:rPr lang="en-US" dirty="0"/>
              <a:t>The split representation has caused polarization in the house and senate, and people have responded with </a:t>
            </a:r>
            <a:r>
              <a:rPr lang="en-US" dirty="0" smtClean="0"/>
              <a:t>the lowest approval ratings ever, going as low as 9%.(Gallup)</a:t>
            </a:r>
          </a:p>
          <a:p>
            <a:pPr>
              <a:buNone/>
            </a:pPr>
            <a:endParaRPr lang="en-US" dirty="0"/>
          </a:p>
        </p:txBody>
      </p:sp>
      <p:sp>
        <p:nvSpPr>
          <p:cNvPr id="6146" name="Rectangle 2"/>
          <p:cNvSpPr>
            <a:spLocks noGrp="1" noChangeArrowheads="1"/>
          </p:cNvSpPr>
          <p:nvPr>
            <p:ph type="title"/>
          </p:nvPr>
        </p:nvSpPr>
        <p:spPr/>
        <p:txBody>
          <a:bodyPr/>
          <a:lstStyle/>
          <a:p>
            <a:r>
              <a:rPr lang="en-US"/>
              <a:t>Gridlock</a:t>
            </a:r>
          </a:p>
        </p:txBody>
      </p:sp>
      <p:pic>
        <p:nvPicPr>
          <p:cNvPr id="6151" name="Picture 7" descr="http://www.nps.gov/nr/travel/wash/buildings/cap1.jpg"/>
          <p:cNvPicPr>
            <a:picLocks noChangeAspect="1" noChangeArrowheads="1"/>
          </p:cNvPicPr>
          <p:nvPr/>
        </p:nvPicPr>
        <p:blipFill>
          <a:blip r:embed="rId2" cstate="print"/>
          <a:srcRect/>
          <a:stretch>
            <a:fillRect/>
          </a:stretch>
        </p:blipFill>
        <p:spPr bwMode="auto">
          <a:xfrm>
            <a:off x="4800600" y="2514600"/>
            <a:ext cx="4102634" cy="2724151"/>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idx="1"/>
          </p:nvPr>
        </p:nvSpPr>
        <p:spPr/>
        <p:txBody>
          <a:bodyPr/>
          <a:lstStyle/>
          <a:p>
            <a:endParaRPr lang="en-US" dirty="0"/>
          </a:p>
        </p:txBody>
      </p:sp>
      <p:sp>
        <p:nvSpPr>
          <p:cNvPr id="9218" name="Rectangle 2"/>
          <p:cNvSpPr>
            <a:spLocks noGrp="1" noChangeArrowheads="1"/>
          </p:cNvSpPr>
          <p:nvPr>
            <p:ph type="title"/>
          </p:nvPr>
        </p:nvSpPr>
        <p:spPr/>
        <p:txBody>
          <a:bodyPr/>
          <a:lstStyle/>
          <a:p>
            <a:r>
              <a:rPr lang="en-US" dirty="0" smtClean="0"/>
              <a:t>Poll</a:t>
            </a:r>
            <a:endParaRPr lang="en-US" dirty="0"/>
          </a:p>
        </p:txBody>
      </p:sp>
      <p:pic>
        <p:nvPicPr>
          <p:cNvPr id="9221" name="Picture 5" descr="Trend: Do you approve or disapprove of the way Congress is handling its job?"/>
          <p:cNvPicPr>
            <a:picLocks noChangeAspect="1" noChangeArrowheads="1"/>
          </p:cNvPicPr>
          <p:nvPr/>
        </p:nvPicPr>
        <p:blipFill>
          <a:blip r:embed="rId2" cstate="print"/>
          <a:srcRect/>
          <a:stretch>
            <a:fillRect/>
          </a:stretch>
        </p:blipFill>
        <p:spPr bwMode="auto">
          <a:xfrm>
            <a:off x="838200" y="1676400"/>
            <a:ext cx="7696200" cy="457200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There is currently no gun </a:t>
            </a:r>
            <a:r>
              <a:rPr lang="en-US" dirty="0" err="1" smtClean="0"/>
              <a:t>legeslation</a:t>
            </a:r>
            <a:r>
              <a:rPr lang="en-US" dirty="0" smtClean="0"/>
              <a:t> that has been passed at the national level.</a:t>
            </a:r>
          </a:p>
          <a:p>
            <a:r>
              <a:rPr lang="en-US" dirty="0" smtClean="0"/>
              <a:t>There are state laws that have been passed, however, that do pertain to guns in their own state.</a:t>
            </a:r>
            <a:endParaRPr lang="en-US" dirty="0"/>
          </a:p>
        </p:txBody>
      </p:sp>
      <p:sp>
        <p:nvSpPr>
          <p:cNvPr id="2" name="Title 1"/>
          <p:cNvSpPr>
            <a:spLocks noGrp="1"/>
          </p:cNvSpPr>
          <p:nvPr>
            <p:ph type="title"/>
          </p:nvPr>
        </p:nvSpPr>
        <p:spPr/>
        <p:txBody>
          <a:bodyPr/>
          <a:lstStyle/>
          <a:p>
            <a:r>
              <a:rPr lang="en-US" dirty="0" smtClean="0"/>
              <a:t>Current gun legislation</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States where shootings have happened have seen a rise in gun laws. Colorado has enacted these laws, as well as Connecticut.</a:t>
            </a:r>
          </a:p>
          <a:p>
            <a:r>
              <a:rPr lang="en-US" dirty="0" smtClean="0"/>
              <a:t>Our own state is one of the most strict </a:t>
            </a:r>
            <a:r>
              <a:rPr lang="en-US" smtClean="0"/>
              <a:t>states when it comes to gun law.</a:t>
            </a:r>
            <a:endParaRPr lang="en-US" dirty="0"/>
          </a:p>
        </p:txBody>
      </p:sp>
      <p:sp>
        <p:nvSpPr>
          <p:cNvPr id="2" name="Title 1"/>
          <p:cNvSpPr>
            <a:spLocks noGrp="1"/>
          </p:cNvSpPr>
          <p:nvPr>
            <p:ph type="title"/>
          </p:nvPr>
        </p:nvSpPr>
        <p:spPr/>
        <p:txBody>
          <a:bodyPr/>
          <a:lstStyle/>
          <a:p>
            <a:r>
              <a:rPr lang="en-US" dirty="0" smtClean="0"/>
              <a:t>Examples</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hlinkClick r:id="rId2"/>
              </a:rPr>
              <a:t>http://m.youtube.com/watch?v=G1Az-i12b4s</a:t>
            </a:r>
            <a:endParaRPr lang="en-US" dirty="0" smtClean="0"/>
          </a:p>
          <a:p>
            <a:endParaRPr lang="en-US" dirty="0" smtClean="0"/>
          </a:p>
          <a:p>
            <a:endParaRPr lang="en-US" dirty="0"/>
          </a:p>
        </p:txBody>
      </p:sp>
      <p:sp>
        <p:nvSpPr>
          <p:cNvPr id="2" name="Title 1"/>
          <p:cNvSpPr>
            <a:spLocks noGrp="1"/>
          </p:cNvSpPr>
          <p:nvPr>
            <p:ph type="title"/>
          </p:nvPr>
        </p:nvSpPr>
        <p:spPr/>
        <p:txBody>
          <a:bodyPr/>
          <a:lstStyle/>
          <a:p>
            <a:r>
              <a:rPr lang="en-US" dirty="0" smtClean="0"/>
              <a:t>Mass Media</a:t>
            </a:r>
            <a:endParaRPr lang="en-US" dirty="0"/>
          </a:p>
        </p:txBody>
      </p:sp>
      <p:pic>
        <p:nvPicPr>
          <p:cNvPr id="1026" name="Picture 2" descr="http://assets.nydailynews.com/polopoly_fs/1.1248841%21/img/httpImage/image.jpg_gen/derivatives/landscape_635/march27n-1-copy.jpg"/>
          <p:cNvPicPr>
            <a:picLocks noChangeAspect="1" noChangeArrowheads="1"/>
          </p:cNvPicPr>
          <p:nvPr/>
        </p:nvPicPr>
        <p:blipFill>
          <a:blip r:embed="rId3" cstate="print"/>
          <a:srcRect/>
          <a:stretch>
            <a:fillRect/>
          </a:stretch>
        </p:blipFill>
        <p:spPr bwMode="auto">
          <a:xfrm>
            <a:off x="304800" y="2895600"/>
            <a:ext cx="4038600" cy="2930161"/>
          </a:xfrm>
          <a:prstGeom prst="rect">
            <a:avLst/>
          </a:prstGeom>
          <a:noFill/>
        </p:spPr>
      </p:pic>
      <p:pic>
        <p:nvPicPr>
          <p:cNvPr id="1028" name="Picture 4" descr="http://thedmonline.com/wp-content/uploads/2013/01/guncontrol.jpg"/>
          <p:cNvPicPr>
            <a:picLocks noChangeAspect="1" noChangeArrowheads="1"/>
          </p:cNvPicPr>
          <p:nvPr/>
        </p:nvPicPr>
        <p:blipFill>
          <a:blip r:embed="rId4" cstate="print"/>
          <a:srcRect/>
          <a:stretch>
            <a:fillRect/>
          </a:stretch>
        </p:blipFill>
        <p:spPr bwMode="auto">
          <a:xfrm>
            <a:off x="4648200" y="2667000"/>
            <a:ext cx="4310395" cy="3314701"/>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r>
              <a:rPr lang="en-US" dirty="0" smtClean="0"/>
              <a:t>Gun owners constantly criticize the media of being biased about being in favor of gun control.</a:t>
            </a:r>
          </a:p>
          <a:p>
            <a:pPr>
              <a:buNone/>
            </a:pPr>
            <a:endParaRPr lang="en-US" dirty="0" smtClean="0"/>
          </a:p>
          <a:p>
            <a:r>
              <a:rPr lang="en-US" dirty="0" smtClean="0"/>
              <a:t>An example is CBS’s “The Guns of Autumn” called for stricter gun laws. </a:t>
            </a:r>
          </a:p>
          <a:p>
            <a:pPr>
              <a:buNone/>
            </a:pPr>
            <a:endParaRPr lang="en-US" dirty="0" smtClean="0"/>
          </a:p>
          <a:p>
            <a:r>
              <a:rPr lang="en-US" dirty="0" smtClean="0"/>
              <a:t>Instances have caused the mass media to be pro gun laws.</a:t>
            </a:r>
          </a:p>
          <a:p>
            <a:pPr lvl="1"/>
            <a:r>
              <a:rPr lang="en-US" dirty="0" smtClean="0"/>
              <a:t>Sandy Hook</a:t>
            </a:r>
          </a:p>
          <a:p>
            <a:pPr lvl="1"/>
            <a:r>
              <a:rPr lang="en-US" dirty="0" smtClean="0"/>
              <a:t>Columbine</a:t>
            </a:r>
          </a:p>
          <a:p>
            <a:pPr lvl="1"/>
            <a:r>
              <a:rPr lang="en-US" dirty="0" smtClean="0"/>
              <a:t>Virginia Tech</a:t>
            </a:r>
          </a:p>
          <a:p>
            <a:endParaRPr lang="en-US" dirty="0" smtClean="0"/>
          </a:p>
          <a:p>
            <a:r>
              <a:rPr lang="en-US" dirty="0" smtClean="0"/>
              <a:t> In each case more then 20 people were killed.      </a:t>
            </a:r>
            <a:endParaRPr lang="en-US" dirty="0"/>
          </a:p>
        </p:txBody>
      </p:sp>
      <p:sp>
        <p:nvSpPr>
          <p:cNvPr id="2" name="Title 1"/>
          <p:cNvSpPr>
            <a:spLocks noGrp="1"/>
          </p:cNvSpPr>
          <p:nvPr>
            <p:ph type="title"/>
          </p:nvPr>
        </p:nvSpPr>
        <p:spPr/>
        <p:txBody>
          <a:bodyPr>
            <a:normAutofit fontScale="90000"/>
          </a:bodyPr>
          <a:lstStyle/>
          <a:p>
            <a:r>
              <a:rPr lang="en-US" dirty="0" smtClean="0"/>
              <a:t>How does the mass media address gun control?</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457200" y="1600200"/>
            <a:ext cx="3581400" cy="4709160"/>
          </a:xfrm>
        </p:spPr>
        <p:txBody>
          <a:bodyPr>
            <a:normAutofit lnSpcReduction="10000"/>
          </a:bodyPr>
          <a:lstStyle/>
          <a:p>
            <a:r>
              <a:rPr lang="en-US" dirty="0" smtClean="0"/>
              <a:t>In these cases the people are able to directly communicate  or express there opinion on gun control.</a:t>
            </a:r>
          </a:p>
          <a:p>
            <a:r>
              <a:rPr lang="en-US" dirty="0" smtClean="0"/>
              <a:t>These two social media sites are twitter or </a:t>
            </a:r>
            <a:r>
              <a:rPr lang="en-US" dirty="0" err="1" smtClean="0"/>
              <a:t>tumblr</a:t>
            </a:r>
            <a:r>
              <a:rPr lang="en-US" dirty="0" smtClean="0"/>
              <a:t>. </a:t>
            </a:r>
          </a:p>
          <a:p>
            <a:pPr>
              <a:buNone/>
            </a:pPr>
            <a:r>
              <a:rPr lang="en-US" dirty="0" smtClean="0"/>
              <a:t> </a:t>
            </a:r>
            <a:endParaRPr lang="en-US" dirty="0"/>
          </a:p>
        </p:txBody>
      </p:sp>
      <p:sp>
        <p:nvSpPr>
          <p:cNvPr id="2" name="Title 1"/>
          <p:cNvSpPr>
            <a:spLocks noGrp="1"/>
          </p:cNvSpPr>
          <p:nvPr>
            <p:ph type="title"/>
          </p:nvPr>
        </p:nvSpPr>
        <p:spPr/>
        <p:txBody>
          <a:bodyPr/>
          <a:lstStyle/>
          <a:p>
            <a:r>
              <a:rPr lang="en-US" dirty="0" smtClean="0"/>
              <a:t>Social Media </a:t>
            </a:r>
            <a:endParaRPr lang="en-US" dirty="0"/>
          </a:p>
        </p:txBody>
      </p:sp>
      <p:pic>
        <p:nvPicPr>
          <p:cNvPr id="19458" name="Picture 2" descr="i-b884dbe2df6766ad74258c2d3a219fbd-shooterstweet-thumb-515x263-6233.jpg"/>
          <p:cNvPicPr>
            <a:picLocks noChangeAspect="1" noChangeArrowheads="1"/>
          </p:cNvPicPr>
          <p:nvPr/>
        </p:nvPicPr>
        <p:blipFill>
          <a:blip r:embed="rId2" cstate="print"/>
          <a:srcRect/>
          <a:stretch>
            <a:fillRect/>
          </a:stretch>
        </p:blipFill>
        <p:spPr bwMode="auto">
          <a:xfrm>
            <a:off x="4114800" y="1371600"/>
            <a:ext cx="4905375" cy="2505076"/>
          </a:xfrm>
          <a:prstGeom prst="rect">
            <a:avLst/>
          </a:prstGeom>
          <a:noFill/>
        </p:spPr>
      </p:pic>
      <p:pic>
        <p:nvPicPr>
          <p:cNvPr id="19460" name="Picture 4" descr="i-4c9373e140a8e9bb4eecf7809da110fe-whitehousepetition-thumb-350x286-6235.jpg"/>
          <p:cNvPicPr>
            <a:picLocks noChangeAspect="1" noChangeArrowheads="1"/>
          </p:cNvPicPr>
          <p:nvPr/>
        </p:nvPicPr>
        <p:blipFill>
          <a:blip r:embed="rId3" cstate="print"/>
          <a:srcRect/>
          <a:stretch>
            <a:fillRect/>
          </a:stretch>
        </p:blipFill>
        <p:spPr bwMode="auto">
          <a:xfrm>
            <a:off x="4953000" y="3962400"/>
            <a:ext cx="3333750" cy="2724151"/>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Political Parties </a:t>
            </a:r>
            <a:endParaRPr lang="en-US" dirty="0"/>
          </a:p>
        </p:txBody>
      </p:sp>
      <p:sp>
        <p:nvSpPr>
          <p:cNvPr id="3" name="Text Placeholder 2"/>
          <p:cNvSpPr>
            <a:spLocks noGrp="1"/>
          </p:cNvSpPr>
          <p:nvPr>
            <p:ph type="body" idx="1"/>
          </p:nvPr>
        </p:nvSpPr>
        <p:spPr/>
        <p:txBody>
          <a:bodyPr/>
          <a:lstStyle/>
          <a:p>
            <a:r>
              <a:rPr lang="en-US" dirty="0" smtClean="0"/>
              <a:t>Republican Party </a:t>
            </a:r>
            <a:endParaRPr lang="en-US" dirty="0"/>
          </a:p>
        </p:txBody>
      </p:sp>
      <p:sp>
        <p:nvSpPr>
          <p:cNvPr id="4" name="Text Placeholder 3"/>
          <p:cNvSpPr>
            <a:spLocks noGrp="1"/>
          </p:cNvSpPr>
          <p:nvPr>
            <p:ph type="body" sz="half" idx="3"/>
          </p:nvPr>
        </p:nvSpPr>
        <p:spPr/>
        <p:txBody>
          <a:bodyPr/>
          <a:lstStyle/>
          <a:p>
            <a:r>
              <a:rPr lang="en-US" dirty="0" smtClean="0"/>
              <a:t>Democratic Party </a:t>
            </a:r>
            <a:endParaRPr lang="en-US" dirty="0"/>
          </a:p>
        </p:txBody>
      </p:sp>
      <p:sp>
        <p:nvSpPr>
          <p:cNvPr id="5" name="Content Placeholder 4"/>
          <p:cNvSpPr>
            <a:spLocks noGrp="1"/>
          </p:cNvSpPr>
          <p:nvPr>
            <p:ph sz="quarter" idx="2"/>
          </p:nvPr>
        </p:nvSpPr>
        <p:spPr/>
        <p:txBody>
          <a:bodyPr>
            <a:normAutofit fontScale="92500" lnSpcReduction="20000"/>
          </a:bodyPr>
          <a:lstStyle/>
          <a:p>
            <a:r>
              <a:rPr lang="en-US" dirty="0" smtClean="0"/>
              <a:t>Right to obtain and store ammunition without registration.</a:t>
            </a:r>
          </a:p>
          <a:p>
            <a:endParaRPr lang="en-US" dirty="0" smtClean="0"/>
          </a:p>
          <a:p>
            <a:r>
              <a:rPr lang="en-US" dirty="0" smtClean="0"/>
              <a:t>Open more public land for hunting. </a:t>
            </a:r>
          </a:p>
          <a:p>
            <a:endParaRPr lang="en-US" dirty="0" smtClean="0"/>
          </a:p>
          <a:p>
            <a:r>
              <a:rPr lang="en-US" dirty="0" smtClean="0"/>
              <a:t>No frivolous gun lawsuits, no gun license. </a:t>
            </a:r>
          </a:p>
          <a:p>
            <a:endParaRPr lang="en-US" dirty="0" smtClean="0"/>
          </a:p>
          <a:p>
            <a:r>
              <a:rPr lang="en-US" dirty="0" smtClean="0"/>
              <a:t>Protect tight to bear arms.    </a:t>
            </a:r>
            <a:endParaRPr lang="en-US" dirty="0"/>
          </a:p>
        </p:txBody>
      </p:sp>
      <p:sp>
        <p:nvSpPr>
          <p:cNvPr id="6" name="Content Placeholder 5"/>
          <p:cNvSpPr>
            <a:spLocks noGrp="1"/>
          </p:cNvSpPr>
          <p:nvPr>
            <p:ph sz="quarter" idx="4"/>
          </p:nvPr>
        </p:nvSpPr>
        <p:spPr/>
        <p:txBody>
          <a:bodyPr>
            <a:normAutofit/>
          </a:bodyPr>
          <a:lstStyle/>
          <a:p>
            <a:r>
              <a:rPr lang="en-US" sz="2200" dirty="0" smtClean="0"/>
              <a:t>Right to own firearms is subject to reasonable regulation.</a:t>
            </a:r>
          </a:p>
          <a:p>
            <a:endParaRPr lang="en-US" sz="2200" dirty="0" smtClean="0"/>
          </a:p>
          <a:p>
            <a:r>
              <a:rPr lang="en-US" sz="2200" dirty="0" smtClean="0"/>
              <a:t>Reauthorize assault weapons day, close gun loop hole.</a:t>
            </a:r>
          </a:p>
          <a:p>
            <a:endParaRPr lang="en-US" sz="2200" dirty="0" smtClean="0"/>
          </a:p>
          <a:p>
            <a:r>
              <a:rPr lang="en-US" sz="2200" dirty="0" smtClean="0"/>
              <a:t>Strength gun control to reduce violence</a:t>
            </a:r>
            <a:r>
              <a:rPr lang="en-US" dirty="0" smtClean="0"/>
              <a:t>.   </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Political Parties </a:t>
            </a:r>
            <a:endParaRPr lang="en-US" dirty="0"/>
          </a:p>
        </p:txBody>
      </p:sp>
      <p:pic>
        <p:nvPicPr>
          <p:cNvPr id="24578" name="Picture 2" descr="Summary of Support for More Gun Control, by Demographics, October 2013"/>
          <p:cNvPicPr>
            <a:picLocks noChangeAspect="1" noChangeArrowheads="1"/>
          </p:cNvPicPr>
          <p:nvPr/>
        </p:nvPicPr>
        <p:blipFill>
          <a:blip r:embed="rId2" cstate="print"/>
          <a:srcRect/>
          <a:stretch>
            <a:fillRect/>
          </a:stretch>
        </p:blipFill>
        <p:spPr bwMode="auto">
          <a:xfrm>
            <a:off x="304800" y="1600200"/>
            <a:ext cx="3419475" cy="4648201"/>
          </a:xfrm>
          <a:prstGeom prst="rect">
            <a:avLst/>
          </a:prstGeom>
          <a:noFill/>
        </p:spPr>
      </p:pic>
      <p:sp>
        <p:nvSpPr>
          <p:cNvPr id="8" name="TextBox 7"/>
          <p:cNvSpPr txBox="1"/>
          <p:nvPr/>
        </p:nvSpPr>
        <p:spPr>
          <a:xfrm>
            <a:off x="4114800" y="1676400"/>
            <a:ext cx="4191000" cy="4893647"/>
          </a:xfrm>
          <a:prstGeom prst="rect">
            <a:avLst/>
          </a:prstGeom>
          <a:noFill/>
        </p:spPr>
        <p:txBody>
          <a:bodyPr wrap="square" rtlCol="0">
            <a:spAutoFit/>
          </a:bodyPr>
          <a:lstStyle/>
          <a:p>
            <a:pPr>
              <a:buFont typeface="Arial" pitchFamily="34" charset="0"/>
              <a:buChar char="•"/>
            </a:pPr>
            <a:r>
              <a:rPr lang="en-US" sz="2400" dirty="0" smtClean="0"/>
              <a:t>Democrats are highly in favor of stricter gun laws</a:t>
            </a:r>
          </a:p>
          <a:p>
            <a:pPr lvl="1">
              <a:buFont typeface="Arial" pitchFamily="34" charset="0"/>
              <a:buChar char="•"/>
            </a:pPr>
            <a:r>
              <a:rPr lang="en-US" sz="2400" dirty="0" smtClean="0"/>
              <a:t>77 percent</a:t>
            </a:r>
          </a:p>
          <a:p>
            <a:pPr>
              <a:buFont typeface="Arial" pitchFamily="34" charset="0"/>
              <a:buChar char="•"/>
            </a:pPr>
            <a:r>
              <a:rPr lang="en-US" sz="2400" dirty="0" smtClean="0"/>
              <a:t>Republicans are not in favor of stricter gun laws.</a:t>
            </a:r>
          </a:p>
          <a:p>
            <a:pPr lvl="1">
              <a:buFont typeface="Arial" pitchFamily="34" charset="0"/>
              <a:buChar char="•"/>
            </a:pPr>
            <a:r>
              <a:rPr lang="en-US" sz="2400" dirty="0" smtClean="0"/>
              <a:t>23 percent are in favor   </a:t>
            </a:r>
          </a:p>
          <a:p>
            <a:pPr>
              <a:buFont typeface="Arial" pitchFamily="34" charset="0"/>
              <a:buChar char="•"/>
            </a:pPr>
            <a:r>
              <a:rPr lang="en-US" sz="2400" dirty="0" smtClean="0"/>
              <a:t>Also Democrats are more in favor of a hand gun band then the Republicans. </a:t>
            </a:r>
          </a:p>
          <a:p>
            <a:pPr lvl="1">
              <a:buFont typeface="Arial" pitchFamily="34" charset="0"/>
              <a:buChar char="•"/>
            </a:pPr>
            <a:r>
              <a:rPr lang="en-US" sz="2400" dirty="0" smtClean="0"/>
              <a:t>Republicans- 16 percent</a:t>
            </a:r>
          </a:p>
          <a:p>
            <a:pPr lvl="1">
              <a:buFont typeface="Arial" pitchFamily="34" charset="0"/>
              <a:buChar char="•"/>
            </a:pPr>
            <a:r>
              <a:rPr lang="en-US" sz="2400" dirty="0" smtClean="0"/>
              <a:t>Democrats-  37 percent </a:t>
            </a:r>
          </a:p>
          <a:p>
            <a:pPr lvl="1">
              <a:buFont typeface="Arial" pitchFamily="34" charset="0"/>
              <a:buChar char="•"/>
            </a:pPr>
            <a:endParaRPr lang="en-US" sz="2400" dirty="0" smtClean="0"/>
          </a:p>
          <a:p>
            <a:r>
              <a:rPr lang="en-US" sz="2400" dirty="0" smtClean="0"/>
              <a:t>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lvl="0"/>
            <a:r>
              <a:rPr lang="en-US" dirty="0" smtClean="0"/>
              <a:t>1791 the Bill of Rights was ratified- The second amendment gives the people the right bear arms.</a:t>
            </a:r>
          </a:p>
          <a:p>
            <a:pPr lvl="0"/>
            <a:r>
              <a:rPr lang="en-US" dirty="0" smtClean="0"/>
              <a:t>The first form of gun control happened in 1837 when Georgia banned hand guns. It was later deemed unconstitutional due to the second amendment.</a:t>
            </a:r>
          </a:p>
          <a:p>
            <a:pPr lvl="0"/>
            <a:r>
              <a:rPr lang="en-US" dirty="0" smtClean="0"/>
              <a:t>In 1865 black codes were passed to ban colored people from possessing fire arms. This was also later deemed unconstitutional.</a:t>
            </a:r>
          </a:p>
          <a:p>
            <a:pPr lvl="0"/>
            <a:r>
              <a:rPr lang="en-US" dirty="0" smtClean="0"/>
              <a:t>The NRA (National Rifle Association) was created in 1871 to improve marksmanship of the people in preparation for the war. </a:t>
            </a:r>
          </a:p>
          <a:p>
            <a:pPr lvl="0"/>
            <a:r>
              <a:rPr lang="en-US" dirty="0" smtClean="0"/>
              <a:t>Guns could now be taxed and regulated automatic firearms under the 1934 National Firearms Act of 1934.</a:t>
            </a:r>
          </a:p>
          <a:p>
            <a:endParaRPr lang="en-US" dirty="0"/>
          </a:p>
        </p:txBody>
      </p:sp>
      <p:sp>
        <p:nvSpPr>
          <p:cNvPr id="2" name="Title 1"/>
          <p:cNvSpPr>
            <a:spLocks noGrp="1"/>
          </p:cNvSpPr>
          <p:nvPr>
            <p:ph type="title"/>
          </p:nvPr>
        </p:nvSpPr>
        <p:spPr/>
        <p:txBody>
          <a:bodyPr/>
          <a:lstStyle/>
          <a:p>
            <a:r>
              <a:rPr lang="en-US" dirty="0" smtClean="0"/>
              <a:t>Background/History </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Political Parties</a:t>
            </a:r>
            <a:endParaRPr lang="en-US" dirty="0"/>
          </a:p>
        </p:txBody>
      </p:sp>
      <p:sp>
        <p:nvSpPr>
          <p:cNvPr id="3" name="Text Placeholder 2"/>
          <p:cNvSpPr>
            <a:spLocks noGrp="1"/>
          </p:cNvSpPr>
          <p:nvPr>
            <p:ph type="body" idx="1"/>
          </p:nvPr>
        </p:nvSpPr>
        <p:spPr/>
        <p:txBody>
          <a:bodyPr/>
          <a:lstStyle/>
          <a:p>
            <a:r>
              <a:rPr lang="en-US" dirty="0" smtClean="0"/>
              <a:t>Republican Party </a:t>
            </a:r>
            <a:endParaRPr lang="en-US" dirty="0"/>
          </a:p>
        </p:txBody>
      </p:sp>
      <p:sp>
        <p:nvSpPr>
          <p:cNvPr id="4" name="Text Placeholder 3"/>
          <p:cNvSpPr>
            <a:spLocks noGrp="1"/>
          </p:cNvSpPr>
          <p:nvPr>
            <p:ph type="body" sz="half" idx="3"/>
          </p:nvPr>
        </p:nvSpPr>
        <p:spPr/>
        <p:txBody>
          <a:bodyPr/>
          <a:lstStyle/>
          <a:p>
            <a:r>
              <a:rPr lang="en-US" dirty="0" smtClean="0"/>
              <a:t>Democratic Party </a:t>
            </a:r>
            <a:endParaRPr lang="en-US" dirty="0"/>
          </a:p>
        </p:txBody>
      </p:sp>
      <p:sp>
        <p:nvSpPr>
          <p:cNvPr id="5" name="Content Placeholder 4"/>
          <p:cNvSpPr>
            <a:spLocks noGrp="1"/>
          </p:cNvSpPr>
          <p:nvPr>
            <p:ph sz="quarter" idx="2"/>
          </p:nvPr>
        </p:nvSpPr>
        <p:spPr/>
        <p:txBody>
          <a:bodyPr/>
          <a:lstStyle/>
          <a:p>
            <a:endParaRPr lang="en-US" dirty="0"/>
          </a:p>
        </p:txBody>
      </p:sp>
      <p:sp>
        <p:nvSpPr>
          <p:cNvPr id="6" name="Content Placeholder 5"/>
          <p:cNvSpPr>
            <a:spLocks noGrp="1"/>
          </p:cNvSpPr>
          <p:nvPr>
            <p:ph sz="quarter" idx="4"/>
          </p:nvPr>
        </p:nvSpPr>
        <p:spPr/>
        <p:txBody>
          <a:bodyPr/>
          <a:lstStyle/>
          <a:p>
            <a:endParaRPr lang="en-US"/>
          </a:p>
        </p:txBody>
      </p:sp>
      <p:pic>
        <p:nvPicPr>
          <p:cNvPr id="22530" name="Picture 2" descr="http://thegunwriter.blogs.heraldtribune.com/files/2013/08/guncontrol.jpg"/>
          <p:cNvPicPr>
            <a:picLocks noChangeAspect="1" noChangeArrowheads="1"/>
          </p:cNvPicPr>
          <p:nvPr/>
        </p:nvPicPr>
        <p:blipFill>
          <a:blip r:embed="rId2" cstate="print"/>
          <a:srcRect/>
          <a:stretch>
            <a:fillRect/>
          </a:stretch>
        </p:blipFill>
        <p:spPr bwMode="auto">
          <a:xfrm>
            <a:off x="5181600" y="2743200"/>
            <a:ext cx="2828925" cy="2816353"/>
          </a:xfrm>
          <a:prstGeom prst="rect">
            <a:avLst/>
          </a:prstGeom>
          <a:noFill/>
        </p:spPr>
      </p:pic>
      <p:pic>
        <p:nvPicPr>
          <p:cNvPr id="22532" name="Picture 4" descr="http://t2.gstatic.com/images?q=tbn:ANd9GcQ_4DQpAqp3c6i2gNxaYhkYccvp7WKBnWDIQLxxg97tbBj3raFaUg"/>
          <p:cNvPicPr>
            <a:picLocks noChangeAspect="1" noChangeArrowheads="1"/>
          </p:cNvPicPr>
          <p:nvPr/>
        </p:nvPicPr>
        <p:blipFill>
          <a:blip r:embed="rId3" cstate="print"/>
          <a:srcRect/>
          <a:stretch>
            <a:fillRect/>
          </a:stretch>
        </p:blipFill>
        <p:spPr bwMode="auto">
          <a:xfrm>
            <a:off x="914400" y="2590800"/>
            <a:ext cx="3303256" cy="3162301"/>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a:p>
        </p:txBody>
      </p:sp>
      <p:sp>
        <p:nvSpPr>
          <p:cNvPr id="2" name="Title 1"/>
          <p:cNvSpPr>
            <a:spLocks noGrp="1"/>
          </p:cNvSpPr>
          <p:nvPr>
            <p:ph type="title"/>
          </p:nvPr>
        </p:nvSpPr>
        <p:spPr/>
        <p:txBody>
          <a:bodyPr/>
          <a:lstStyle/>
          <a:p>
            <a:r>
              <a:rPr lang="en-US" dirty="0" smtClean="0"/>
              <a:t>Question and Answer </a:t>
            </a:r>
            <a:endParaRPr lang="en-US" dirty="0"/>
          </a:p>
        </p:txBody>
      </p:sp>
      <p:pic>
        <p:nvPicPr>
          <p:cNvPr id="27650" name="Picture 2" descr="http://t1.gstatic.com/images?q=tbn:ANd9GcQ5frKqIL7nkZVrPbgSth3XAn2aXGUdnlAsTlpCGuACA2TjQzOmPw:handlewithcare.com/wp-content/uploads/2012/07/Question-and-Answer-Icon.jpg"/>
          <p:cNvPicPr>
            <a:picLocks noChangeAspect="1" noChangeArrowheads="1"/>
          </p:cNvPicPr>
          <p:nvPr/>
        </p:nvPicPr>
        <p:blipFill>
          <a:blip r:embed="rId2" cstate="print"/>
          <a:srcRect/>
          <a:stretch>
            <a:fillRect/>
          </a:stretch>
        </p:blipFill>
        <p:spPr bwMode="auto">
          <a:xfrm>
            <a:off x="685800" y="1828800"/>
            <a:ext cx="7772400" cy="4419600"/>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sz="3200" dirty="0" smtClean="0"/>
              <a:t>	The average amount of people who have died in gun related incident since Newtown is about….</a:t>
            </a:r>
          </a:p>
          <a:p>
            <a:pPr>
              <a:buNone/>
            </a:pPr>
            <a:endParaRPr lang="en-US" dirty="0" smtClean="0"/>
          </a:p>
          <a:p>
            <a:pPr marL="651510" indent="-514350">
              <a:buAutoNum type="alphaLcPeriod"/>
            </a:pPr>
            <a:r>
              <a:rPr lang="en-US" dirty="0" smtClean="0"/>
              <a:t>500 people </a:t>
            </a:r>
          </a:p>
          <a:p>
            <a:pPr marL="651510" indent="-514350">
              <a:buAutoNum type="alphaLcPeriod"/>
            </a:pPr>
            <a:r>
              <a:rPr lang="en-US" dirty="0" smtClean="0"/>
              <a:t>2000 people </a:t>
            </a:r>
          </a:p>
          <a:p>
            <a:pPr marL="651510" indent="-514350">
              <a:buAutoNum type="alphaLcPeriod"/>
            </a:pPr>
            <a:r>
              <a:rPr lang="en-US" dirty="0" smtClean="0"/>
              <a:t>6000 people </a:t>
            </a:r>
          </a:p>
          <a:p>
            <a:pPr marL="651510" indent="-514350">
              <a:buAutoNum type="alphaLcPeriod"/>
            </a:pPr>
            <a:r>
              <a:rPr lang="en-US" dirty="0" smtClean="0"/>
              <a:t>12000 people </a:t>
            </a:r>
          </a:p>
          <a:p>
            <a:pPr marL="651510" indent="-514350">
              <a:buAutoNum type="alphaLcPeriod"/>
            </a:pPr>
            <a:endParaRPr lang="en-US" dirty="0" smtClean="0"/>
          </a:p>
        </p:txBody>
      </p:sp>
      <p:sp>
        <p:nvSpPr>
          <p:cNvPr id="2" name="Title 1"/>
          <p:cNvSpPr>
            <a:spLocks noGrp="1"/>
          </p:cNvSpPr>
          <p:nvPr>
            <p:ph type="title"/>
          </p:nvPr>
        </p:nvSpPr>
        <p:spPr/>
        <p:txBody>
          <a:bodyPr/>
          <a:lstStyle/>
          <a:p>
            <a:r>
              <a:rPr lang="en-US" dirty="0" smtClean="0"/>
              <a:t>Question </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None/>
            </a:pPr>
            <a:r>
              <a:rPr lang="en-US" sz="6600" dirty="0" smtClean="0"/>
              <a:t>	D- 12,024 or more people have been killed due to guns</a:t>
            </a:r>
            <a:endParaRPr lang="en-US" sz="6600" dirty="0"/>
          </a:p>
        </p:txBody>
      </p:sp>
      <p:sp>
        <p:nvSpPr>
          <p:cNvPr id="2" name="Title 1"/>
          <p:cNvSpPr>
            <a:spLocks noGrp="1"/>
          </p:cNvSpPr>
          <p:nvPr>
            <p:ph type="title"/>
          </p:nvPr>
        </p:nvSpPr>
        <p:spPr/>
        <p:txBody>
          <a:bodyPr/>
          <a:lstStyle/>
          <a:p>
            <a:r>
              <a:rPr lang="en-US" dirty="0" smtClean="0"/>
              <a:t>Answer </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None/>
            </a:pPr>
            <a:r>
              <a:rPr lang="en-US" sz="3200" dirty="0" smtClean="0"/>
              <a:t>	What percent of Americans say they have a gun in their house hold?</a:t>
            </a:r>
          </a:p>
          <a:p>
            <a:pPr>
              <a:buNone/>
            </a:pPr>
            <a:endParaRPr lang="en-US" sz="3200" dirty="0" smtClean="0"/>
          </a:p>
          <a:p>
            <a:pPr marL="651510" indent="-514350">
              <a:buAutoNum type="alphaLcPeriod"/>
            </a:pPr>
            <a:r>
              <a:rPr lang="en-US" sz="3200" dirty="0" smtClean="0"/>
              <a:t>10 percent </a:t>
            </a:r>
          </a:p>
          <a:p>
            <a:pPr marL="651510" indent="-514350">
              <a:buAutoNum type="alphaLcPeriod"/>
            </a:pPr>
            <a:r>
              <a:rPr lang="en-US" sz="3200" dirty="0" smtClean="0"/>
              <a:t>24 percent </a:t>
            </a:r>
          </a:p>
          <a:p>
            <a:pPr marL="651510" indent="-514350">
              <a:buAutoNum type="alphaLcPeriod"/>
            </a:pPr>
            <a:r>
              <a:rPr lang="en-US" sz="3200" dirty="0" smtClean="0"/>
              <a:t>32 percent </a:t>
            </a:r>
          </a:p>
          <a:p>
            <a:pPr marL="651510" indent="-514350">
              <a:buAutoNum type="alphaLcPeriod"/>
            </a:pPr>
            <a:r>
              <a:rPr lang="en-US" sz="3200" dirty="0" smtClean="0"/>
              <a:t>44 percent </a:t>
            </a:r>
            <a:endParaRPr lang="en-US" sz="3200" dirty="0"/>
          </a:p>
        </p:txBody>
      </p:sp>
      <p:sp>
        <p:nvSpPr>
          <p:cNvPr id="2" name="Title 1"/>
          <p:cNvSpPr>
            <a:spLocks noGrp="1"/>
          </p:cNvSpPr>
          <p:nvPr>
            <p:ph type="title"/>
          </p:nvPr>
        </p:nvSpPr>
        <p:spPr/>
        <p:txBody>
          <a:bodyPr/>
          <a:lstStyle/>
          <a:p>
            <a:r>
              <a:rPr lang="en-US" dirty="0" smtClean="0"/>
              <a:t>Question </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None/>
            </a:pPr>
            <a:r>
              <a:rPr lang="en-US" sz="6600" dirty="0" smtClean="0"/>
              <a:t>	C-32 percent of Americans say they have a registered gun in their home</a:t>
            </a:r>
            <a:endParaRPr lang="en-US" sz="6600" dirty="0"/>
          </a:p>
        </p:txBody>
      </p:sp>
      <p:sp>
        <p:nvSpPr>
          <p:cNvPr id="2" name="Title 1"/>
          <p:cNvSpPr>
            <a:spLocks noGrp="1"/>
          </p:cNvSpPr>
          <p:nvPr>
            <p:ph type="title"/>
          </p:nvPr>
        </p:nvSpPr>
        <p:spPr/>
        <p:txBody>
          <a:bodyPr/>
          <a:lstStyle/>
          <a:p>
            <a:r>
              <a:rPr lang="en-US" dirty="0" smtClean="0"/>
              <a:t>Answer </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sz="3200" dirty="0" smtClean="0"/>
              <a:t>	How many illegal gun purchases have gone on in the past year in the United Sates? </a:t>
            </a:r>
          </a:p>
          <a:p>
            <a:pPr>
              <a:buNone/>
            </a:pPr>
            <a:endParaRPr lang="en-US" sz="3200" dirty="0" smtClean="0"/>
          </a:p>
          <a:p>
            <a:pPr marL="651510" indent="-514350">
              <a:buAutoNum type="alphaLcPeriod"/>
            </a:pPr>
            <a:r>
              <a:rPr lang="en-US" sz="3200" dirty="0" smtClean="0"/>
              <a:t>10000-20000 </a:t>
            </a:r>
          </a:p>
          <a:p>
            <a:pPr marL="651510" indent="-514350">
              <a:buAutoNum type="alphaLcPeriod"/>
            </a:pPr>
            <a:r>
              <a:rPr lang="en-US" sz="3200" dirty="0" smtClean="0"/>
              <a:t>30000-40000</a:t>
            </a:r>
          </a:p>
          <a:p>
            <a:pPr marL="651510" indent="-514350">
              <a:buAutoNum type="alphaLcPeriod"/>
            </a:pPr>
            <a:r>
              <a:rPr lang="en-US" sz="3200" dirty="0" smtClean="0"/>
              <a:t>50000-60000</a:t>
            </a:r>
          </a:p>
          <a:p>
            <a:pPr marL="651510" indent="-514350">
              <a:buAutoNum type="alphaLcPeriod"/>
            </a:pPr>
            <a:r>
              <a:rPr lang="en-US" sz="3200" dirty="0" smtClean="0"/>
              <a:t>80000-90000</a:t>
            </a:r>
          </a:p>
          <a:p>
            <a:endParaRPr lang="en-US" dirty="0" smtClean="0"/>
          </a:p>
          <a:p>
            <a:pPr>
              <a:buNone/>
            </a:pPr>
            <a:endParaRPr lang="en-US" dirty="0"/>
          </a:p>
        </p:txBody>
      </p:sp>
      <p:sp>
        <p:nvSpPr>
          <p:cNvPr id="2" name="Title 1"/>
          <p:cNvSpPr>
            <a:spLocks noGrp="1"/>
          </p:cNvSpPr>
          <p:nvPr>
            <p:ph type="title"/>
          </p:nvPr>
        </p:nvSpPr>
        <p:spPr/>
        <p:txBody>
          <a:bodyPr/>
          <a:lstStyle/>
          <a:p>
            <a:r>
              <a:rPr lang="en-US" dirty="0" smtClean="0"/>
              <a:t>Question </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None/>
            </a:pPr>
            <a:r>
              <a:rPr lang="en-US" sz="5400" dirty="0" smtClean="0"/>
              <a:t>	B- The United States predicts that illegal gun purchases happen between 30000-40000 times a year. </a:t>
            </a:r>
            <a:endParaRPr lang="en-US" sz="5400" dirty="0"/>
          </a:p>
        </p:txBody>
      </p:sp>
      <p:sp>
        <p:nvSpPr>
          <p:cNvPr id="2" name="Title 1"/>
          <p:cNvSpPr>
            <a:spLocks noGrp="1"/>
          </p:cNvSpPr>
          <p:nvPr>
            <p:ph type="title"/>
          </p:nvPr>
        </p:nvSpPr>
        <p:spPr/>
        <p:txBody>
          <a:bodyPr/>
          <a:lstStyle/>
          <a:p>
            <a:r>
              <a:rPr lang="en-US" dirty="0" smtClean="0"/>
              <a:t>Answer </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2"/>
          </p:nvPr>
        </p:nvSpPr>
        <p:spPr>
          <a:xfrm>
            <a:off x="457200" y="457200"/>
            <a:ext cx="8229600" cy="5668963"/>
          </a:xfrm>
        </p:spPr>
        <p:txBody>
          <a:bodyPr/>
          <a:lstStyle/>
          <a:p>
            <a:endParaRPr lang="en-US" dirty="0"/>
          </a:p>
        </p:txBody>
      </p:sp>
      <p:pic>
        <p:nvPicPr>
          <p:cNvPr id="1026" name="Picture 2" descr="http://thelaw.tv/news/wp-content/uploads/2013/01/Gun-Control1.jpg"/>
          <p:cNvPicPr>
            <a:picLocks noChangeAspect="1" noChangeArrowheads="1"/>
          </p:cNvPicPr>
          <p:nvPr/>
        </p:nvPicPr>
        <p:blipFill>
          <a:blip r:embed="rId2" cstate="print"/>
          <a:srcRect/>
          <a:stretch>
            <a:fillRect/>
          </a:stretch>
        </p:blipFill>
        <p:spPr bwMode="auto">
          <a:xfrm>
            <a:off x="990600" y="990600"/>
            <a:ext cx="6934200" cy="4636808"/>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lvl="0"/>
            <a:r>
              <a:rPr lang="en-US" dirty="0" smtClean="0"/>
              <a:t>The 1938 Federal Firearms Act made gun dealers own a Federal Firearm License and record keeping.</a:t>
            </a:r>
          </a:p>
          <a:p>
            <a:pPr lvl="0"/>
            <a:r>
              <a:rPr lang="en-US" dirty="0" smtClean="0"/>
              <a:t>A year later in 1939 the court case United States vs. Miller upheld the Federal Firearms Act.</a:t>
            </a:r>
          </a:p>
          <a:p>
            <a:pPr lvl="0"/>
            <a:r>
              <a:rPr lang="en-US" dirty="0" smtClean="0"/>
              <a:t>In 1968 the Gun Control Act, which was in response to JFK assassination, expanded the licensing of dealers, made it illegal to mail order long guns, and deemed convicted felons, drug users, and the mentally ill can be banned from possessing firearms.   </a:t>
            </a:r>
          </a:p>
          <a:p>
            <a:pPr lvl="0"/>
            <a:r>
              <a:rPr lang="en-US" dirty="0" smtClean="0"/>
              <a:t>All automatic rifles made after May 19, 1986 could not be sold under the Hughes Amendment to the National Firearm Act.</a:t>
            </a:r>
          </a:p>
          <a:p>
            <a:pPr lvl="0"/>
            <a:r>
              <a:rPr lang="en-US" dirty="0" smtClean="0"/>
              <a:t>In 1990 the Crime Control Act established gun free school zones and penalties for breaking this rule.</a:t>
            </a:r>
          </a:p>
          <a:p>
            <a:endParaRPr lang="en-US" dirty="0"/>
          </a:p>
        </p:txBody>
      </p:sp>
      <p:sp>
        <p:nvSpPr>
          <p:cNvPr id="2" name="Title 1"/>
          <p:cNvSpPr>
            <a:spLocks noGrp="1"/>
          </p:cNvSpPr>
          <p:nvPr>
            <p:ph type="title"/>
          </p:nvPr>
        </p:nvSpPr>
        <p:spPr/>
        <p:txBody>
          <a:bodyPr/>
          <a:lstStyle/>
          <a:p>
            <a:r>
              <a:rPr lang="en-US" dirty="0" smtClean="0"/>
              <a:t>Continued </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775960"/>
          </a:xfrm>
        </p:spPr>
        <p:txBody>
          <a:bodyPr/>
          <a:lstStyle/>
          <a:p>
            <a:endParaRPr lang="en-US" dirty="0"/>
          </a:p>
        </p:txBody>
      </p:sp>
      <p:pic>
        <p:nvPicPr>
          <p:cNvPr id="26626" name="Picture 2" descr="http://sundial.csun.edu/wp-content/uploads/2013/02/gun-control1.jpg"/>
          <p:cNvPicPr>
            <a:picLocks noChangeAspect="1" noChangeArrowheads="1"/>
          </p:cNvPicPr>
          <p:nvPr/>
        </p:nvPicPr>
        <p:blipFill>
          <a:blip r:embed="rId2" cstate="print"/>
          <a:srcRect/>
          <a:stretch>
            <a:fillRect/>
          </a:stretch>
        </p:blipFill>
        <p:spPr bwMode="auto">
          <a:xfrm>
            <a:off x="1143000" y="533400"/>
            <a:ext cx="6553200" cy="57150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lvl="0"/>
            <a:r>
              <a:rPr lang="en-US" dirty="0" smtClean="0"/>
              <a:t>In 1993 the Brady Handgun Violence Provision Act established a five day waiting period and mandatory background checks for all handgun purchases.  </a:t>
            </a:r>
          </a:p>
          <a:p>
            <a:pPr lvl="0"/>
            <a:r>
              <a:rPr lang="en-US" dirty="0" smtClean="0"/>
              <a:t>The Violent Crime Control and Law Enforcement Act or the Assault Weapons Ban banned specific semi-automatic guns. This law was based upon looks not characteristics so many people found it unsuccessful. </a:t>
            </a:r>
          </a:p>
          <a:p>
            <a:pPr lvl="0"/>
            <a:r>
              <a:rPr lang="en-US" dirty="0" smtClean="0"/>
              <a:t>The court case in 2008, District of Columbia vs. Heller, the Supreme Court ruled that the D.C.’s ban on handguns was unconstitutional.</a:t>
            </a:r>
          </a:p>
          <a:p>
            <a:pPr lvl="0"/>
            <a:r>
              <a:rPr lang="en-US" dirty="0" smtClean="0"/>
              <a:t>Finally in 2010 the Supreme Court struck down Chicago’s handgun ban.      </a:t>
            </a:r>
          </a:p>
          <a:p>
            <a:endParaRPr lang="en-US" dirty="0"/>
          </a:p>
        </p:txBody>
      </p:sp>
      <p:sp>
        <p:nvSpPr>
          <p:cNvPr id="2" name="Title 1"/>
          <p:cNvSpPr>
            <a:spLocks noGrp="1"/>
          </p:cNvSpPr>
          <p:nvPr>
            <p:ph type="title"/>
          </p:nvPr>
        </p:nvSpPr>
        <p:spPr/>
        <p:txBody>
          <a:bodyPr/>
          <a:lstStyle/>
          <a:p>
            <a:r>
              <a:rPr lang="en-US" dirty="0" smtClean="0"/>
              <a:t>Continued </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idx="1"/>
          </p:nvPr>
        </p:nvSpPr>
        <p:spPr>
          <a:xfrm>
            <a:off x="457200" y="1600200"/>
            <a:ext cx="4114800" cy="4525963"/>
          </a:xfrm>
        </p:spPr>
        <p:txBody>
          <a:bodyPr>
            <a:normAutofit lnSpcReduction="10000"/>
          </a:bodyPr>
          <a:lstStyle/>
          <a:p>
            <a:r>
              <a:rPr lang="en-US" sz="2800"/>
              <a:t>Gun control is currently one of the most polarized issues in the United States.</a:t>
            </a:r>
          </a:p>
          <a:p>
            <a:r>
              <a:rPr lang="en-US" sz="2800"/>
              <a:t>Being this is so, the people are divided by some of the current issues, making legislation on the issue hard.</a:t>
            </a:r>
          </a:p>
        </p:txBody>
      </p:sp>
      <p:sp>
        <p:nvSpPr>
          <p:cNvPr id="3074" name="Rectangle 2"/>
          <p:cNvSpPr>
            <a:spLocks noGrp="1" noChangeArrowheads="1"/>
          </p:cNvSpPr>
          <p:nvPr>
            <p:ph type="title"/>
          </p:nvPr>
        </p:nvSpPr>
        <p:spPr/>
        <p:txBody>
          <a:bodyPr/>
          <a:lstStyle/>
          <a:p>
            <a:r>
              <a:rPr lang="en-US" dirty="0" smtClean="0"/>
              <a:t>Overview</a:t>
            </a:r>
            <a:endParaRPr lang="en-US" dirty="0"/>
          </a:p>
        </p:txBody>
      </p:sp>
      <p:sp>
        <p:nvSpPr>
          <p:cNvPr id="3077" name="AutoShape 5" descr="9k="/>
          <p:cNvSpPr>
            <a:spLocks noChangeAspect="1" noChangeArrowheads="1"/>
          </p:cNvSpPr>
          <p:nvPr/>
        </p:nvSpPr>
        <p:spPr bwMode="auto">
          <a:xfrm>
            <a:off x="4419600" y="3276600"/>
            <a:ext cx="304800" cy="304800"/>
          </a:xfrm>
          <a:prstGeom prst="rect">
            <a:avLst/>
          </a:prstGeom>
          <a:noFill/>
        </p:spPr>
        <p:txBody>
          <a:bodyPr/>
          <a:lstStyle/>
          <a:p>
            <a:endParaRPr lang="en-US"/>
          </a:p>
        </p:txBody>
      </p:sp>
      <p:sp>
        <p:nvSpPr>
          <p:cNvPr id="3079" name="AutoShape 7" descr="9k="/>
          <p:cNvSpPr>
            <a:spLocks noChangeAspect="1" noChangeArrowheads="1"/>
          </p:cNvSpPr>
          <p:nvPr/>
        </p:nvSpPr>
        <p:spPr bwMode="auto">
          <a:xfrm>
            <a:off x="4419600" y="3276600"/>
            <a:ext cx="304800" cy="304800"/>
          </a:xfrm>
          <a:prstGeom prst="rect">
            <a:avLst/>
          </a:prstGeom>
          <a:noFill/>
        </p:spPr>
        <p:txBody>
          <a:bodyPr/>
          <a:lstStyle/>
          <a:p>
            <a:endParaRPr lang="en-US"/>
          </a:p>
        </p:txBody>
      </p:sp>
      <p:pic>
        <p:nvPicPr>
          <p:cNvPr id="3083" name="Picture 11" descr="http://politic365.com/wp-content/blogs.dir/1/files/2013/01/tumblr_mgffjjUh6n1r55d2io1_1280.jpg"/>
          <p:cNvPicPr>
            <a:picLocks noChangeAspect="1" noChangeArrowheads="1"/>
          </p:cNvPicPr>
          <p:nvPr/>
        </p:nvPicPr>
        <p:blipFill>
          <a:blip r:embed="rId2" cstate="print"/>
          <a:srcRect/>
          <a:stretch>
            <a:fillRect/>
          </a:stretch>
        </p:blipFill>
        <p:spPr bwMode="auto">
          <a:xfrm>
            <a:off x="4495800" y="2362200"/>
            <a:ext cx="4366206" cy="3063622"/>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idx="1"/>
          </p:nvPr>
        </p:nvSpPr>
        <p:spPr/>
        <p:txBody>
          <a:bodyPr/>
          <a:lstStyle/>
          <a:p>
            <a:r>
              <a:rPr lang="en-US"/>
              <a:t>Many companies involved in the firearm production business are pledging to outsource jobs out of states with gun legislation in place.</a:t>
            </a:r>
          </a:p>
          <a:p>
            <a:r>
              <a:rPr lang="en-US"/>
              <a:t>These businesses want to pressure recall elections in their states, or to pressure senators to reject proposals.</a:t>
            </a:r>
          </a:p>
        </p:txBody>
      </p:sp>
      <p:sp>
        <p:nvSpPr>
          <p:cNvPr id="4098" name="Rectangle 2"/>
          <p:cNvSpPr>
            <a:spLocks noGrp="1" noChangeArrowheads="1"/>
          </p:cNvSpPr>
          <p:nvPr>
            <p:ph type="title"/>
          </p:nvPr>
        </p:nvSpPr>
        <p:spPr/>
        <p:txBody>
          <a:bodyPr/>
          <a:lstStyle/>
          <a:p>
            <a:r>
              <a:rPr lang="en-US"/>
              <a:t>Loss of jobs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idx="1"/>
          </p:nvPr>
        </p:nvSpPr>
        <p:spPr>
          <a:xfrm>
            <a:off x="457200" y="1775191"/>
            <a:ext cx="4114800" cy="4625609"/>
          </a:xfrm>
        </p:spPr>
        <p:txBody>
          <a:bodyPr>
            <a:normAutofit fontScale="92500" lnSpcReduction="10000"/>
          </a:bodyPr>
          <a:lstStyle/>
          <a:p>
            <a:r>
              <a:rPr lang="en-US" dirty="0"/>
              <a:t>In Colorado, pressure from gun manufacturers planning to outsource gun jobs to other states due to recent laws enacted.</a:t>
            </a:r>
          </a:p>
          <a:p>
            <a:r>
              <a:rPr lang="en-US" dirty="0"/>
              <a:t>The resulting recall got two Democrat senators knocked out of office and </a:t>
            </a:r>
            <a:r>
              <a:rPr lang="en-US" dirty="0" smtClean="0"/>
              <a:t>replaced, and had another resign from office.</a:t>
            </a:r>
            <a:endParaRPr lang="en-US" dirty="0"/>
          </a:p>
        </p:txBody>
      </p:sp>
      <p:sp>
        <p:nvSpPr>
          <p:cNvPr id="5122" name="Rectangle 2"/>
          <p:cNvSpPr>
            <a:spLocks noGrp="1" noChangeArrowheads="1"/>
          </p:cNvSpPr>
          <p:nvPr>
            <p:ph type="title"/>
          </p:nvPr>
        </p:nvSpPr>
        <p:spPr/>
        <p:txBody>
          <a:bodyPr/>
          <a:lstStyle/>
          <a:p>
            <a:r>
              <a:rPr lang="en-US"/>
              <a:t>Example</a:t>
            </a:r>
          </a:p>
        </p:txBody>
      </p:sp>
      <p:pic>
        <p:nvPicPr>
          <p:cNvPr id="5125" name="Picture 5" descr="http://t0.gstatic.com/images?q=tbn:ANd9GcStyZ-mnQeCmKiKSt30HHk0170jJjXbzp7pNUIXEPc4NYIN7-Ck:www.csmonitor.com/var/ezflow_site/storage/images/media/content/2013/0909-colorado-gun-control-recall/16929965-1-eng-US/0909-Colorado-Gun-Control-Recall_full_600.jpg"/>
          <p:cNvPicPr>
            <a:picLocks noChangeAspect="1" noChangeArrowheads="1"/>
          </p:cNvPicPr>
          <p:nvPr/>
        </p:nvPicPr>
        <p:blipFill>
          <a:blip r:embed="rId2" cstate="print"/>
          <a:srcRect/>
          <a:stretch>
            <a:fillRect/>
          </a:stretch>
        </p:blipFill>
        <p:spPr bwMode="auto">
          <a:xfrm>
            <a:off x="4800600" y="2514600"/>
            <a:ext cx="4107981" cy="2733676"/>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75</TotalTime>
  <Words>941</Words>
  <Application>Microsoft Office PowerPoint</Application>
  <PresentationFormat>On-screen Show (4:3)</PresentationFormat>
  <Paragraphs>119</Paragraphs>
  <Slides>27</Slides>
  <Notes>2</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Concourse</vt:lpstr>
      <vt:lpstr>Gun Control</vt:lpstr>
      <vt:lpstr>Background/History </vt:lpstr>
      <vt:lpstr>Slide 3</vt:lpstr>
      <vt:lpstr>Continued </vt:lpstr>
      <vt:lpstr>Slide 5</vt:lpstr>
      <vt:lpstr>Continued </vt:lpstr>
      <vt:lpstr>Overview</vt:lpstr>
      <vt:lpstr>Loss of jobs</vt:lpstr>
      <vt:lpstr>Example</vt:lpstr>
      <vt:lpstr>Repeating History</vt:lpstr>
      <vt:lpstr>Gridlock</vt:lpstr>
      <vt:lpstr>Poll</vt:lpstr>
      <vt:lpstr>Current gun legislation</vt:lpstr>
      <vt:lpstr>Examples</vt:lpstr>
      <vt:lpstr>Mass Media</vt:lpstr>
      <vt:lpstr>How does the mass media address gun control?</vt:lpstr>
      <vt:lpstr>Social Media </vt:lpstr>
      <vt:lpstr>Political Parties </vt:lpstr>
      <vt:lpstr>Political Parties </vt:lpstr>
      <vt:lpstr>Political Parties</vt:lpstr>
      <vt:lpstr>Question and Answer </vt:lpstr>
      <vt:lpstr>Question </vt:lpstr>
      <vt:lpstr>Answer </vt:lpstr>
      <vt:lpstr>Question </vt:lpstr>
      <vt:lpstr>Answer </vt:lpstr>
      <vt:lpstr>Question </vt:lpstr>
      <vt:lpstr>Answer </vt:lpstr>
    </vt:vector>
  </TitlesOfParts>
  <Company>Nyack Central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Gun Control</dc:title>
  <dc:creator>LHRIC</dc:creator>
  <cp:lastModifiedBy>LHRIC</cp:lastModifiedBy>
  <cp:revision>12</cp:revision>
  <dcterms:created xsi:type="dcterms:W3CDTF">2014-01-06T16:23:25Z</dcterms:created>
  <dcterms:modified xsi:type="dcterms:W3CDTF">2014-01-09T12:35:58Z</dcterms:modified>
</cp:coreProperties>
</file>